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78" r:id="rId12"/>
    <p:sldId id="266" r:id="rId13"/>
    <p:sldId id="271" r:id="rId14"/>
    <p:sldId id="279" r:id="rId15"/>
    <p:sldId id="272" r:id="rId16"/>
    <p:sldId id="273" r:id="rId17"/>
    <p:sldId id="274" r:id="rId18"/>
    <p:sldId id="275" r:id="rId19"/>
    <p:sldId id="280" r:id="rId20"/>
    <p:sldId id="27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Guisbond" initials="" lastIdx="15" clrIdx="0"/>
  <p:cmAuthor id="1" name="Katie Solomon" initials="K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B0901"/>
    <a:srgbClr val="390308"/>
    <a:srgbClr val="304F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autoAdjust="0"/>
    <p:restoredTop sz="94599" autoAdjust="0"/>
  </p:normalViewPr>
  <p:slideViewPr>
    <p:cSldViewPr snapToGrid="0" snapToObjects="1">
      <p:cViewPr varScale="1">
        <p:scale>
          <a:sx n="51" d="100"/>
          <a:sy n="51" d="100"/>
        </p:scale>
        <p:origin x="-82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86B34C-9163-3F40-BC73-C73B37A24FB7}" type="datetimeFigureOut">
              <a:rPr lang="en-US" smtClean="0"/>
              <a:pPr/>
              <a:t>3/3/16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EF34C0-5F7A-F540-B573-52E273B3512E}" type="slidenum">
              <a:rPr lang="en-US" smtClean="0"/>
              <a:pPr/>
              <a:t>‹#›</a:t>
            </a:fld>
            <a:endParaRPr lang="en-US"/>
          </a:p>
        </p:txBody>
      </p:sp>
    </p:spTree>
    <p:extLst>
      <p:ext uri="{BB962C8B-B14F-4D97-AF65-F5344CB8AC3E}">
        <p14:creationId xmlns:p14="http://schemas.microsoft.com/office/powerpoint/2010/main" val="20111166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EF34C0-5F7A-F540-B573-52E273B3512E}" type="slidenum">
              <a:rPr lang="en-US" smtClean="0"/>
              <a:pPr/>
              <a:t>15</a:t>
            </a:fld>
            <a:endParaRPr lang="en-US"/>
          </a:p>
        </p:txBody>
      </p:sp>
    </p:spTree>
    <p:extLst>
      <p:ext uri="{BB962C8B-B14F-4D97-AF65-F5344CB8AC3E}">
        <p14:creationId xmlns:p14="http://schemas.microsoft.com/office/powerpoint/2010/main" val="2665464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6873B9-DC8F-3D43-ABED-6196FDC63D86}" type="datetimeFigureOut">
              <a:rPr lang="en-US" smtClean="0"/>
              <a:pPr/>
              <a:t>3/3/16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8A515-30AA-CD42-845F-3A00A545FD3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6873B9-DC8F-3D43-ABED-6196FDC63D86}" type="datetimeFigureOut">
              <a:rPr lang="en-US" smtClean="0"/>
              <a:pPr/>
              <a:t>3/3/16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8A515-30AA-CD42-845F-3A00A545FD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6873B9-DC8F-3D43-ABED-6196FDC63D86}" type="datetimeFigureOut">
              <a:rPr lang="en-US" smtClean="0"/>
              <a:pPr/>
              <a:t>3/3/16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8A515-30AA-CD42-845F-3A00A545FD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6873B9-DC8F-3D43-ABED-6196FDC63D86}" type="datetimeFigureOut">
              <a:rPr lang="en-US" smtClean="0"/>
              <a:pPr/>
              <a:t>3/3/16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8A515-30AA-CD42-845F-3A00A545FD3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6873B9-DC8F-3D43-ABED-6196FDC63D86}" type="datetimeFigureOut">
              <a:rPr lang="en-US" smtClean="0"/>
              <a:pPr/>
              <a:t>3/3/16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8A515-30AA-CD42-845F-3A00A545FD3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6873B9-DC8F-3D43-ABED-6196FDC63D86}" type="datetimeFigureOut">
              <a:rPr lang="en-US" smtClean="0"/>
              <a:pPr/>
              <a:t>3/3/16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8A515-30AA-CD42-845F-3A00A545FD3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6873B9-DC8F-3D43-ABED-6196FDC63D86}" type="datetimeFigureOut">
              <a:rPr lang="en-US" smtClean="0"/>
              <a:pPr/>
              <a:t>3/3/16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48A515-30AA-CD42-845F-3A00A545FD3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6873B9-DC8F-3D43-ABED-6196FDC63D86}" type="datetimeFigureOut">
              <a:rPr lang="en-US" smtClean="0"/>
              <a:pPr/>
              <a:t>3/3/16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48A515-30AA-CD42-845F-3A00A545FD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873B9-DC8F-3D43-ABED-6196FDC63D86}" type="datetimeFigureOut">
              <a:rPr lang="en-US" smtClean="0"/>
              <a:pPr/>
              <a:t>3/3/16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48A515-30AA-CD42-845F-3A00A545FD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6873B9-DC8F-3D43-ABED-6196FDC63D86}" type="datetimeFigureOut">
              <a:rPr lang="en-US" smtClean="0"/>
              <a:pPr/>
              <a:t>3/3/16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8A515-30AA-CD42-845F-3A00A545FD3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6873B9-DC8F-3D43-ABED-6196FDC63D86}" type="datetimeFigureOut">
              <a:rPr lang="en-US" smtClean="0"/>
              <a:pPr/>
              <a:t>3/3/16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8A515-30AA-CD42-845F-3A00A545FD3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873B9-DC8F-3D43-ABED-6196FDC63D86}" type="datetimeFigureOut">
              <a:rPr lang="en-US" smtClean="0"/>
              <a:pPr/>
              <a:t>3/3/16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8A515-30AA-CD42-845F-3A00A545FD3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hyperlink" Target="http://www.masc.org/images/news/2015/20151013_MASC_Charter-Schools_Who-Is-Being-Served_opt.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3174727"/>
          </a:xfrm>
        </p:spPr>
        <p:txBody>
          <a:bodyPr>
            <a:normAutofit fontScale="90000"/>
          </a:bodyPr>
          <a:lstStyle/>
          <a:p>
            <a:r>
              <a:rPr lang="en-US" sz="3889" b="1" dirty="0">
                <a:solidFill>
                  <a:schemeClr val="tx1">
                    <a:tint val="75000"/>
                  </a:schemeClr>
                </a:solidFill>
                <a:latin typeface="Gill Sans"/>
                <a:ea typeface="+mn-ea"/>
                <a:cs typeface="Gill Sans"/>
              </a:rPr>
              <a:t>EXAMINING</a:t>
            </a:r>
            <a:r>
              <a:rPr lang="en-US" sz="3889" b="1" dirty="0" smtClean="0">
                <a:latin typeface="Gill Sans"/>
                <a:cs typeface="Gill Sans"/>
              </a:rPr>
              <a:t> </a:t>
            </a:r>
            <a:br>
              <a:rPr lang="en-US" sz="3889" b="1" dirty="0" smtClean="0">
                <a:latin typeface="Gill Sans"/>
                <a:cs typeface="Gill Sans"/>
              </a:rPr>
            </a:br>
            <a:r>
              <a:rPr lang="en-US" sz="3889" b="1" dirty="0" smtClean="0">
                <a:latin typeface="Gill Sans"/>
                <a:cs typeface="Gill Sans"/>
              </a:rPr>
              <a:t>‘</a:t>
            </a:r>
            <a:r>
              <a:rPr lang="en-US" sz="3889" b="1" dirty="0">
                <a:latin typeface="Gill Sans"/>
                <a:cs typeface="Gill Sans"/>
              </a:rPr>
              <a:t>THE CHARTER SCHOOL </a:t>
            </a:r>
            <a:r>
              <a:rPr lang="en-US" sz="3889" b="1" dirty="0" smtClean="0">
                <a:latin typeface="Gill Sans"/>
                <a:cs typeface="Gill Sans"/>
              </a:rPr>
              <a:t>MIRACLE’ </a:t>
            </a:r>
            <a:br>
              <a:rPr lang="en-US" sz="3889" b="1" dirty="0" smtClean="0">
                <a:latin typeface="Gill Sans"/>
                <a:cs typeface="Gill Sans"/>
              </a:rPr>
            </a:br>
            <a:r>
              <a:rPr lang="en-US" sz="2500" dirty="0" smtClean="0">
                <a:latin typeface="Gill Sans"/>
                <a:cs typeface="Gill Sans"/>
              </a:rPr>
              <a:t>What the Data Shows</a:t>
            </a:r>
            <a:r>
              <a:rPr lang="en-US" sz="3889" b="1" dirty="0" smtClean="0">
                <a:latin typeface="Gill Sans"/>
                <a:cs typeface="Gill Sans"/>
              </a:rPr>
              <a:t> </a:t>
            </a:r>
            <a:r>
              <a:rPr lang="en-US" b="1" dirty="0" smtClean="0"/>
              <a:t>							</a:t>
            </a:r>
            <a:br>
              <a:rPr lang="en-US" b="1" dirty="0" smtClean="0"/>
            </a:br>
            <a:r>
              <a:rPr lang="en-US" dirty="0" smtClean="0"/>
              <a:t/>
            </a:r>
            <a:br>
              <a:rPr lang="en-US" dirty="0" smtClean="0"/>
            </a:br>
            <a:endParaRPr lang="en-US" dirty="0"/>
          </a:p>
        </p:txBody>
      </p:sp>
      <p:sp>
        <p:nvSpPr>
          <p:cNvPr id="3" name="Subtitle 2"/>
          <p:cNvSpPr>
            <a:spLocks noGrp="1"/>
          </p:cNvSpPr>
          <p:nvPr>
            <p:ph type="subTitle" idx="1"/>
          </p:nvPr>
        </p:nvSpPr>
        <p:spPr>
          <a:xfrm>
            <a:off x="0" y="4726816"/>
            <a:ext cx="9144000" cy="2131183"/>
          </a:xfrm>
        </p:spPr>
        <p:txBody>
          <a:bodyPr>
            <a:normAutofit/>
          </a:bodyPr>
          <a:lstStyle/>
          <a:p>
            <a:endParaRPr lang="en-US" sz="1600" dirty="0" smtClean="0">
              <a:solidFill>
                <a:srgbClr val="4B0901"/>
              </a:solidFill>
              <a:latin typeface="Gill Sans"/>
              <a:cs typeface="Gill Sans"/>
            </a:endParaRPr>
          </a:p>
          <a:p>
            <a:endParaRPr lang="en-US" sz="1600" dirty="0" smtClean="0">
              <a:solidFill>
                <a:schemeClr val="bg1"/>
              </a:solidFill>
              <a:latin typeface="Gill Sans"/>
              <a:cs typeface="Gill Sans"/>
            </a:endParaRPr>
          </a:p>
          <a:p>
            <a:endParaRPr lang="en-US" sz="1600" dirty="0" smtClean="0">
              <a:solidFill>
                <a:schemeClr val="bg1"/>
              </a:solidFill>
              <a:latin typeface="Gill Sans"/>
              <a:cs typeface="Gill Sans"/>
            </a:endParaRPr>
          </a:p>
          <a:p>
            <a:endParaRPr lang="en-US" sz="1600" dirty="0" smtClean="0">
              <a:solidFill>
                <a:schemeClr val="bg1"/>
              </a:solidFill>
              <a:latin typeface="Gill Sans"/>
              <a:cs typeface="Gill Sans"/>
            </a:endParaRPr>
          </a:p>
          <a:p>
            <a:r>
              <a:rPr lang="en-US" sz="1800" dirty="0" smtClean="0">
                <a:solidFill>
                  <a:schemeClr val="bg1"/>
                </a:solidFill>
                <a:latin typeface="Gill Sans"/>
                <a:cs typeface="Gill Sans"/>
              </a:rPr>
              <a:t>• </a:t>
            </a:r>
            <a:r>
              <a:rPr lang="en-US" sz="1800" dirty="0">
                <a:solidFill>
                  <a:schemeClr val="bg1"/>
                </a:solidFill>
                <a:latin typeface="Gill Sans"/>
                <a:cs typeface="Gill Sans"/>
              </a:rPr>
              <a:t>Research conducted and charts below prepared by </a:t>
            </a:r>
            <a:r>
              <a:rPr lang="en-US" sz="1800" dirty="0" smtClean="0">
                <a:solidFill>
                  <a:schemeClr val="bg1"/>
                </a:solidFill>
                <a:latin typeface="Gill Sans"/>
                <a:cs typeface="Gill Sans"/>
              </a:rPr>
              <a:t>Boston Public School </a:t>
            </a:r>
            <a:r>
              <a:rPr lang="en-US" sz="1800" dirty="0">
                <a:solidFill>
                  <a:schemeClr val="bg1"/>
                </a:solidFill>
                <a:latin typeface="Gill Sans"/>
                <a:cs typeface="Gill Sans"/>
              </a:rPr>
              <a:t>parent John </a:t>
            </a:r>
            <a:r>
              <a:rPr lang="en-US" sz="1800" dirty="0" smtClean="0">
                <a:solidFill>
                  <a:schemeClr val="bg1"/>
                </a:solidFill>
                <a:latin typeface="Gill Sans"/>
                <a:cs typeface="Gill Sans"/>
              </a:rPr>
              <a:t>Lerner, based </a:t>
            </a:r>
            <a:r>
              <a:rPr lang="en-US" sz="1800" dirty="0">
                <a:solidFill>
                  <a:schemeClr val="bg1"/>
                </a:solidFill>
                <a:latin typeface="Gill Sans"/>
                <a:cs typeface="Gill Sans"/>
              </a:rPr>
              <a:t>on Department of Education &amp; BESE </a:t>
            </a:r>
            <a:r>
              <a:rPr lang="en-US" sz="1800" dirty="0" smtClean="0">
                <a:solidFill>
                  <a:schemeClr val="bg1"/>
                </a:solidFill>
                <a:latin typeface="Gill Sans"/>
                <a:cs typeface="Gill Sans"/>
              </a:rPr>
              <a:t>data. (Thanks to Bill Schechter and Katie Solomon for pulling the information together.)</a:t>
            </a:r>
          </a:p>
          <a:p>
            <a:endParaRPr lang="en-US" sz="1400" dirty="0" smtClean="0"/>
          </a:p>
          <a:p>
            <a:endParaRPr lang="en-US" sz="1400"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24666" y="349526"/>
            <a:ext cx="6486953" cy="430887"/>
          </a:xfrm>
          <a:prstGeom prst="rect">
            <a:avLst/>
          </a:prstGeom>
          <a:noFill/>
        </p:spPr>
        <p:txBody>
          <a:bodyPr wrap="square" rtlCol="0">
            <a:spAutoFit/>
          </a:bodyPr>
          <a:lstStyle/>
          <a:p>
            <a:pPr>
              <a:buFont typeface="Arial"/>
              <a:buChar char="•"/>
            </a:pPr>
            <a:r>
              <a:rPr lang="en-US" sz="2200" dirty="0" smtClean="0">
                <a:latin typeface="Gill Sans"/>
                <a:cs typeface="Gill Sans"/>
              </a:rPr>
              <a:t> Boston Collegiate Charter Multi-Year Attrition</a:t>
            </a:r>
            <a:endParaRPr lang="en-US" sz="2200" dirty="0">
              <a:latin typeface="Gill Sans"/>
              <a:cs typeface="Gill Sans"/>
            </a:endParaRPr>
          </a:p>
        </p:txBody>
      </p:sp>
      <p:sp>
        <p:nvSpPr>
          <p:cNvPr id="7" name="TextBox 6"/>
          <p:cNvSpPr txBox="1"/>
          <p:nvPr/>
        </p:nvSpPr>
        <p:spPr>
          <a:xfrm rot="10800000" flipV="1">
            <a:off x="224666" y="5533453"/>
            <a:ext cx="8584336" cy="923330"/>
          </a:xfrm>
          <a:prstGeom prst="rect">
            <a:avLst/>
          </a:prstGeom>
          <a:noFill/>
        </p:spPr>
        <p:txBody>
          <a:bodyPr wrap="square" rtlCol="0">
            <a:spAutoFit/>
          </a:bodyPr>
          <a:lstStyle/>
          <a:p>
            <a:pPr algn="ctr"/>
            <a:r>
              <a:rPr lang="en-US" dirty="0" smtClean="0">
                <a:latin typeface="Gill Sans"/>
                <a:cs typeface="Gill Sans"/>
              </a:rPr>
              <a:t>Over the course of 6 years, 57% of the population of students left Boston Collegiate Charter. As the student population dropped, the MCAS English </a:t>
            </a:r>
          </a:p>
          <a:p>
            <a:pPr algn="ctr"/>
            <a:r>
              <a:rPr lang="en-US" dirty="0" smtClean="0">
                <a:latin typeface="Gill Sans"/>
                <a:cs typeface="Gill Sans"/>
              </a:rPr>
              <a:t>and MCAS Math scores went up. </a:t>
            </a:r>
            <a:endParaRPr lang="en-US" dirty="0">
              <a:latin typeface="Gill Sans"/>
              <a:cs typeface="Gill Sans"/>
            </a:endParaRPr>
          </a:p>
        </p:txBody>
      </p:sp>
      <p:pic>
        <p:nvPicPr>
          <p:cNvPr id="11" name="Picture 10" descr="COLLEGIATE -ZACH.png"/>
          <p:cNvPicPr>
            <a:picLocks noChangeAspect="1"/>
          </p:cNvPicPr>
          <p:nvPr/>
        </p:nvPicPr>
        <p:blipFill>
          <a:blip r:embed="rId3"/>
          <a:stretch>
            <a:fillRect/>
          </a:stretch>
        </p:blipFill>
        <p:spPr>
          <a:xfrm>
            <a:off x="1552577" y="909133"/>
            <a:ext cx="6193235" cy="45227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67609" y="556844"/>
            <a:ext cx="7706654" cy="56232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383" y="176374"/>
            <a:ext cx="6737839" cy="987693"/>
          </a:xfrm>
        </p:spPr>
        <p:txBody>
          <a:bodyPr>
            <a:normAutofit/>
          </a:bodyPr>
          <a:lstStyle/>
          <a:p>
            <a:r>
              <a:rPr lang="en-US" sz="2200" dirty="0" smtClean="0">
                <a:latin typeface="Gill Sans"/>
                <a:cs typeface="Gill Sans"/>
              </a:rPr>
              <a:t>Boston Preparatory Charter</a:t>
            </a:r>
          </a:p>
          <a:p>
            <a:endParaRPr lang="en-US" sz="1800" dirty="0" smtClean="0"/>
          </a:p>
          <a:p>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p:txBody>
      </p:sp>
      <p:sp>
        <p:nvSpPr>
          <p:cNvPr id="6" name="TextBox 5"/>
          <p:cNvSpPr txBox="1"/>
          <p:nvPr/>
        </p:nvSpPr>
        <p:spPr>
          <a:xfrm>
            <a:off x="176383" y="5338139"/>
            <a:ext cx="8713331" cy="646331"/>
          </a:xfrm>
          <a:prstGeom prst="rect">
            <a:avLst/>
          </a:prstGeom>
          <a:noFill/>
        </p:spPr>
        <p:txBody>
          <a:bodyPr wrap="square" rtlCol="0">
            <a:spAutoFit/>
          </a:bodyPr>
          <a:lstStyle/>
          <a:p>
            <a:pPr algn="ctr"/>
            <a:r>
              <a:rPr lang="en-US" dirty="0" smtClean="0">
                <a:latin typeface="Gill Sans"/>
                <a:cs typeface="Gill Sans"/>
              </a:rPr>
              <a:t>75% of the student population left Boston Preparatory Charter over a 6-year period. </a:t>
            </a:r>
          </a:p>
          <a:p>
            <a:pPr algn="ctr"/>
            <a:r>
              <a:rPr lang="en-US" dirty="0" smtClean="0">
                <a:latin typeface="Gill Sans"/>
                <a:cs typeface="Gill Sans"/>
              </a:rPr>
              <a:t>As the student population dropped, the MCAS English and MCAS Math scores went up. </a:t>
            </a:r>
            <a:endParaRPr lang="en-US" dirty="0">
              <a:latin typeface="Gill Sans"/>
              <a:cs typeface="Gill Sans"/>
            </a:endParaRPr>
          </a:p>
        </p:txBody>
      </p:sp>
      <p:pic>
        <p:nvPicPr>
          <p:cNvPr id="7" name="Picture 6"/>
          <p:cNvPicPr>
            <a:picLocks noChangeAspect="1"/>
          </p:cNvPicPr>
          <p:nvPr/>
        </p:nvPicPr>
        <p:blipFill>
          <a:blip r:embed="rId3"/>
          <a:stretch>
            <a:fillRect/>
          </a:stretch>
        </p:blipFill>
        <p:spPr>
          <a:xfrm>
            <a:off x="1033752" y="790789"/>
            <a:ext cx="6944421" cy="4337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200538" y="253858"/>
            <a:ext cx="5477578" cy="430887"/>
          </a:xfrm>
          <a:prstGeom prst="rect">
            <a:avLst/>
          </a:prstGeom>
          <a:noFill/>
        </p:spPr>
        <p:txBody>
          <a:bodyPr wrap="square" rtlCol="0">
            <a:spAutoFit/>
          </a:bodyPr>
          <a:lstStyle/>
          <a:p>
            <a:pPr>
              <a:buFont typeface="Arial"/>
              <a:buChar char="•"/>
            </a:pPr>
            <a:r>
              <a:rPr lang="en-US" sz="2200" dirty="0" smtClean="0">
                <a:latin typeface="Gill Sans"/>
                <a:cs typeface="Gill Sans"/>
              </a:rPr>
              <a:t> Boston Latin Academy</a:t>
            </a:r>
            <a:endParaRPr lang="en-US" sz="2200" dirty="0">
              <a:latin typeface="Gill Sans"/>
              <a:cs typeface="Gill Sans"/>
            </a:endParaRPr>
          </a:p>
        </p:txBody>
      </p:sp>
      <p:sp>
        <p:nvSpPr>
          <p:cNvPr id="8" name="TextBox 7"/>
          <p:cNvSpPr txBox="1"/>
          <p:nvPr/>
        </p:nvSpPr>
        <p:spPr>
          <a:xfrm>
            <a:off x="850605" y="5569121"/>
            <a:ext cx="7620486" cy="646331"/>
          </a:xfrm>
          <a:prstGeom prst="rect">
            <a:avLst/>
          </a:prstGeom>
          <a:noFill/>
        </p:spPr>
        <p:txBody>
          <a:bodyPr wrap="square" rtlCol="0">
            <a:spAutoFit/>
          </a:bodyPr>
          <a:lstStyle/>
          <a:p>
            <a:pPr algn="ctr"/>
            <a:r>
              <a:rPr lang="en-US" dirty="0" smtClean="0">
                <a:latin typeface="Gill Sans"/>
                <a:cs typeface="Gill Sans"/>
              </a:rPr>
              <a:t>The average yearly population loss at Boston Latin Academy (a public high school) was only 6%. </a:t>
            </a:r>
            <a:endParaRPr lang="en-US" dirty="0">
              <a:latin typeface="Gill Sans"/>
              <a:cs typeface="Gill Sans"/>
            </a:endParaRPr>
          </a:p>
        </p:txBody>
      </p:sp>
      <p:pic>
        <p:nvPicPr>
          <p:cNvPr id="10" name="Picture 9"/>
          <p:cNvPicPr>
            <a:picLocks noChangeAspect="1"/>
          </p:cNvPicPr>
          <p:nvPr/>
        </p:nvPicPr>
        <p:blipFill>
          <a:blip r:embed="rId3"/>
          <a:stretch>
            <a:fillRect/>
          </a:stretch>
        </p:blipFill>
        <p:spPr>
          <a:xfrm>
            <a:off x="1473622" y="863810"/>
            <a:ext cx="6560883" cy="44788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14935" y="5343819"/>
            <a:ext cx="8552655" cy="923330"/>
          </a:xfrm>
          <a:prstGeom prst="rect">
            <a:avLst/>
          </a:prstGeom>
          <a:noFill/>
        </p:spPr>
        <p:txBody>
          <a:bodyPr wrap="square" rtlCol="0">
            <a:spAutoFit/>
          </a:bodyPr>
          <a:lstStyle/>
          <a:p>
            <a:pPr algn="ctr"/>
            <a:r>
              <a:rPr lang="en-US" dirty="0" smtClean="0">
                <a:latin typeface="Gill Sans"/>
                <a:cs typeface="Gill Sans"/>
              </a:rPr>
              <a:t>Even though only a small number of students left, their MCAS scores still reached 100% proficiency at 10th grade. </a:t>
            </a:r>
          </a:p>
          <a:p>
            <a:pPr algn="ctr"/>
            <a:endParaRPr lang="en-US" dirty="0"/>
          </a:p>
        </p:txBody>
      </p:sp>
      <p:pic>
        <p:nvPicPr>
          <p:cNvPr id="6" name="Picture 5"/>
          <p:cNvPicPr>
            <a:picLocks noChangeAspect="1"/>
          </p:cNvPicPr>
          <p:nvPr/>
        </p:nvPicPr>
        <p:blipFill>
          <a:blip r:embed="rId3"/>
          <a:stretch>
            <a:fillRect/>
          </a:stretch>
        </p:blipFill>
        <p:spPr>
          <a:xfrm>
            <a:off x="1122415" y="480960"/>
            <a:ext cx="6862562" cy="46951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17490" y="270440"/>
            <a:ext cx="8501671" cy="430887"/>
          </a:xfrm>
          <a:prstGeom prst="rect">
            <a:avLst/>
          </a:prstGeom>
          <a:noFill/>
        </p:spPr>
        <p:txBody>
          <a:bodyPr wrap="square" rtlCol="0">
            <a:spAutoFit/>
          </a:bodyPr>
          <a:lstStyle/>
          <a:p>
            <a:pPr>
              <a:buFont typeface="Arial"/>
              <a:buChar char="•"/>
            </a:pPr>
            <a:r>
              <a:rPr lang="en-US" sz="2200" dirty="0" smtClean="0">
                <a:latin typeface="Gill Sans"/>
                <a:cs typeface="Gill Sans"/>
              </a:rPr>
              <a:t> Boston Public School System </a:t>
            </a:r>
            <a:endParaRPr lang="en-US" sz="2200" dirty="0">
              <a:latin typeface="Gill Sans"/>
              <a:cs typeface="Gill Sans"/>
            </a:endParaRPr>
          </a:p>
        </p:txBody>
      </p:sp>
      <p:sp>
        <p:nvSpPr>
          <p:cNvPr id="8" name="TextBox 7"/>
          <p:cNvSpPr txBox="1"/>
          <p:nvPr/>
        </p:nvSpPr>
        <p:spPr>
          <a:xfrm>
            <a:off x="317490" y="5295892"/>
            <a:ext cx="8501671" cy="1200329"/>
          </a:xfrm>
          <a:prstGeom prst="rect">
            <a:avLst/>
          </a:prstGeom>
          <a:noFill/>
        </p:spPr>
        <p:txBody>
          <a:bodyPr wrap="square" rtlCol="0">
            <a:spAutoFit/>
          </a:bodyPr>
          <a:lstStyle/>
          <a:p>
            <a:pPr algn="ctr"/>
            <a:r>
              <a:rPr lang="en-US" dirty="0" smtClean="0">
                <a:latin typeface="Gill Sans"/>
                <a:cs typeface="Gill Sans"/>
              </a:rPr>
              <a:t>Over a 6-year period, the student population in Boston Public Schools increased by 2%. Despite the increase in students, MCAS proficiency rates increased steadily. </a:t>
            </a:r>
          </a:p>
          <a:p>
            <a:pPr algn="ctr"/>
            <a:r>
              <a:rPr lang="en-US" dirty="0" smtClean="0">
                <a:latin typeface="Gill Sans"/>
                <a:cs typeface="Gill Sans"/>
              </a:rPr>
              <a:t>For the Class of 2014, 65% of 10th graders scored proficient or higher in math </a:t>
            </a:r>
          </a:p>
          <a:p>
            <a:pPr algn="ctr"/>
            <a:r>
              <a:rPr lang="en-US" dirty="0" smtClean="0">
                <a:latin typeface="Gill Sans"/>
                <a:cs typeface="Gill Sans"/>
              </a:rPr>
              <a:t>and 73% scored proficient or higher on the ELA MCAS.</a:t>
            </a:r>
            <a:endParaRPr lang="en-US" dirty="0">
              <a:latin typeface="Gill Sans"/>
              <a:cs typeface="Gill Sans"/>
            </a:endParaRPr>
          </a:p>
        </p:txBody>
      </p:sp>
      <p:pic>
        <p:nvPicPr>
          <p:cNvPr id="5" name="Picture 4"/>
          <p:cNvPicPr>
            <a:picLocks noChangeAspect="1"/>
          </p:cNvPicPr>
          <p:nvPr/>
        </p:nvPicPr>
        <p:blipFill>
          <a:blip r:embed="rId4"/>
          <a:stretch>
            <a:fillRect/>
          </a:stretch>
        </p:blipFill>
        <p:spPr>
          <a:xfrm>
            <a:off x="1409565" y="969561"/>
            <a:ext cx="6425582" cy="41370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52865" y="0"/>
            <a:ext cx="8807402" cy="1554272"/>
          </a:xfrm>
          <a:prstGeom prst="rect">
            <a:avLst/>
          </a:prstGeom>
          <a:noFill/>
        </p:spPr>
        <p:txBody>
          <a:bodyPr wrap="square" rtlCol="0">
            <a:spAutoFit/>
          </a:bodyPr>
          <a:lstStyle/>
          <a:p>
            <a:pPr algn="ctr"/>
            <a:r>
              <a:rPr lang="en-US" sz="3500" b="1" dirty="0" smtClean="0">
                <a:latin typeface="Gill Sans"/>
                <a:cs typeface="Gill Sans"/>
              </a:rPr>
              <a:t>IV: PERCENTAGE OF ENGLISH LANGUAGE LEARNERS:  </a:t>
            </a:r>
          </a:p>
          <a:p>
            <a:pPr algn="ctr"/>
            <a:r>
              <a:rPr lang="en-US" sz="2500" dirty="0" smtClean="0">
                <a:latin typeface="Gill Sans"/>
                <a:cs typeface="Gill Sans"/>
              </a:rPr>
              <a:t>Public Schools vs. Charters</a:t>
            </a:r>
            <a:endParaRPr lang="en-US" sz="2500" dirty="0">
              <a:latin typeface="Gill Sans"/>
              <a:cs typeface="Gill Sans"/>
            </a:endParaRPr>
          </a:p>
        </p:txBody>
      </p:sp>
      <p:sp>
        <p:nvSpPr>
          <p:cNvPr id="10" name="TextBox 9"/>
          <p:cNvSpPr txBox="1"/>
          <p:nvPr/>
        </p:nvSpPr>
        <p:spPr>
          <a:xfrm>
            <a:off x="152865" y="5799120"/>
            <a:ext cx="8807402" cy="923330"/>
          </a:xfrm>
          <a:prstGeom prst="rect">
            <a:avLst/>
          </a:prstGeom>
          <a:noFill/>
        </p:spPr>
        <p:txBody>
          <a:bodyPr wrap="square" rtlCol="0">
            <a:spAutoFit/>
          </a:bodyPr>
          <a:lstStyle/>
          <a:p>
            <a:pPr algn="ctr"/>
            <a:r>
              <a:rPr lang="en-US" dirty="0" smtClean="0">
                <a:latin typeface="Gill Sans"/>
                <a:cs typeface="Gill Sans"/>
              </a:rPr>
              <a:t>The percent of ELL students Boston Public Schools is significantly greater than at Brooke Charter Roslindale. Why are 20%-30% of students in Boston Public Schools ELL students while the percent of ELL students in Brooke Charter Roslindale never goes above 5%?</a:t>
            </a:r>
            <a:endParaRPr lang="en-US" dirty="0">
              <a:latin typeface="Gill Sans"/>
              <a:cs typeface="Gill Sans"/>
            </a:endParaRPr>
          </a:p>
        </p:txBody>
      </p:sp>
      <p:pic>
        <p:nvPicPr>
          <p:cNvPr id="5" name="Picture 4"/>
          <p:cNvPicPr>
            <a:picLocks noChangeAspect="1"/>
          </p:cNvPicPr>
          <p:nvPr/>
        </p:nvPicPr>
        <p:blipFill>
          <a:blip r:embed="rId3"/>
          <a:stretch>
            <a:fillRect/>
          </a:stretch>
        </p:blipFill>
        <p:spPr>
          <a:xfrm>
            <a:off x="866666" y="1554272"/>
            <a:ext cx="7410668" cy="40771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781018"/>
          </a:xfrm>
        </p:spPr>
        <p:txBody>
          <a:bodyPr>
            <a:noAutofit/>
          </a:bodyPr>
          <a:lstStyle/>
          <a:p>
            <a:r>
              <a:rPr lang="en-US" sz="3500" b="1" dirty="0" smtClean="0">
                <a:latin typeface="Gill Sans"/>
                <a:cs typeface="Gill Sans"/>
              </a:rPr>
              <a:t>V: COLLEGE GRADUATION RATES: </a:t>
            </a:r>
            <a:br>
              <a:rPr lang="en-US" sz="3500" b="1" dirty="0" smtClean="0">
                <a:latin typeface="Gill Sans"/>
                <a:cs typeface="Gill Sans"/>
              </a:rPr>
            </a:br>
            <a:r>
              <a:rPr lang="en-US" sz="3500" dirty="0" smtClean="0">
                <a:latin typeface="Gill Sans"/>
                <a:cs typeface="Gill Sans"/>
              </a:rPr>
              <a:t>Public School vs. Charter Students</a:t>
            </a:r>
            <a:r>
              <a:rPr lang="en-US" sz="3600" dirty="0" smtClean="0">
                <a:latin typeface="Gill Sans"/>
                <a:cs typeface="Gill Sans"/>
              </a:rPr>
              <a:t/>
            </a:r>
            <a:br>
              <a:rPr lang="en-US" sz="3600" dirty="0" smtClean="0">
                <a:latin typeface="Gill Sans"/>
                <a:cs typeface="Gill Sans"/>
              </a:rPr>
            </a:br>
            <a:endParaRPr lang="en-US" sz="3500" b="1" dirty="0">
              <a:latin typeface="Gill Sans"/>
              <a:cs typeface="Gill Sans"/>
            </a:endParaRPr>
          </a:p>
        </p:txBody>
      </p:sp>
      <p:sp>
        <p:nvSpPr>
          <p:cNvPr id="3" name="Content Placeholder 2"/>
          <p:cNvSpPr>
            <a:spLocks noGrp="1"/>
          </p:cNvSpPr>
          <p:nvPr>
            <p:ph idx="1"/>
          </p:nvPr>
        </p:nvSpPr>
        <p:spPr>
          <a:xfrm>
            <a:off x="457200" y="5739212"/>
            <a:ext cx="8229600" cy="957151"/>
          </a:xfrm>
        </p:spPr>
        <p:txBody>
          <a:bodyPr>
            <a:normAutofit fontScale="25000" lnSpcReduction="20000"/>
          </a:bodyPr>
          <a:lstStyle/>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buNone/>
            </a:pPr>
            <a:r>
              <a:rPr lang="en-US" sz="1500" dirty="0" smtClean="0">
                <a:solidFill>
                  <a:srgbClr val="FF0000"/>
                </a:solidFill>
              </a:rPr>
              <a:t>    </a:t>
            </a:r>
          </a:p>
          <a:p>
            <a:pPr>
              <a:buNone/>
            </a:pPr>
            <a:r>
              <a:rPr lang="en-US" sz="1600" dirty="0" smtClean="0">
                <a:solidFill>
                  <a:srgbClr val="390308"/>
                </a:solidFill>
                <a:latin typeface="Chalkboard"/>
                <a:cs typeface="Chalkboard"/>
              </a:rPr>
              <a:t>  </a:t>
            </a:r>
          </a:p>
        </p:txBody>
      </p:sp>
      <p:pic>
        <p:nvPicPr>
          <p:cNvPr id="6" name="Picture 5"/>
          <p:cNvPicPr>
            <a:picLocks noChangeAspect="1"/>
          </p:cNvPicPr>
          <p:nvPr/>
        </p:nvPicPr>
        <p:blipFill>
          <a:blip r:embed="rId3"/>
          <a:stretch>
            <a:fillRect/>
          </a:stretch>
        </p:blipFill>
        <p:spPr>
          <a:xfrm>
            <a:off x="986194" y="1606254"/>
            <a:ext cx="7171613" cy="39581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457200" y="5739212"/>
            <a:ext cx="8229600" cy="923330"/>
          </a:xfrm>
          <a:prstGeom prst="rect">
            <a:avLst/>
          </a:prstGeom>
          <a:noFill/>
        </p:spPr>
        <p:txBody>
          <a:bodyPr wrap="square" rtlCol="0">
            <a:spAutoFit/>
          </a:bodyPr>
          <a:lstStyle/>
          <a:p>
            <a:pPr algn="ctr">
              <a:buNone/>
            </a:pPr>
            <a:r>
              <a:rPr lang="en-US" dirty="0" smtClean="0">
                <a:latin typeface="Gill Sans"/>
                <a:cs typeface="Gill Sans"/>
              </a:rPr>
              <a:t>*** January 2015, The Boston Opportunity Agenda: Fourth Annual Report Card.</a:t>
            </a:r>
          </a:p>
          <a:p>
            <a:pPr algn="ctr">
              <a:buNone/>
            </a:pPr>
            <a:r>
              <a:rPr lang="en-US" dirty="0" smtClean="0">
                <a:latin typeface="Gill Sans"/>
                <a:cs typeface="Gill Sans"/>
              </a:rPr>
              <a:t>    http://www.tbf.org/tbf/81/~/media/5C473FE62FFB4914A6513139077E2D26.pdf</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r>
              <a:rPr lang="en-US" sz="3500" b="1" dirty="0" smtClean="0">
                <a:latin typeface="Gill Sans"/>
                <a:cs typeface="Gill Sans"/>
              </a:rPr>
              <a:t>VI: COLLEGE ATTENDENCE RATES </a:t>
            </a:r>
            <a:br>
              <a:rPr lang="en-US" sz="3500" b="1" dirty="0" smtClean="0">
                <a:latin typeface="Gill Sans"/>
                <a:cs typeface="Gill Sans"/>
              </a:rPr>
            </a:br>
            <a:r>
              <a:rPr lang="en-US" sz="3500" b="1" dirty="0" smtClean="0">
                <a:latin typeface="Gill Sans"/>
                <a:cs typeface="Gill Sans"/>
              </a:rPr>
              <a:t>FOR GRADUATES:</a:t>
            </a:r>
            <a:endParaRPr lang="en-US" sz="3500" b="1" dirty="0">
              <a:latin typeface="Gill Sans"/>
              <a:cs typeface="Gill Sans"/>
            </a:endParaRPr>
          </a:p>
        </p:txBody>
      </p:sp>
      <p:sp>
        <p:nvSpPr>
          <p:cNvPr id="3" name="Content Placeholder 2"/>
          <p:cNvSpPr>
            <a:spLocks noGrp="1"/>
          </p:cNvSpPr>
          <p:nvPr>
            <p:ph idx="1"/>
          </p:nvPr>
        </p:nvSpPr>
        <p:spPr>
          <a:xfrm>
            <a:off x="0" y="1269892"/>
            <a:ext cx="9144000" cy="1011210"/>
          </a:xfrm>
        </p:spPr>
        <p:txBody>
          <a:bodyPr>
            <a:normAutofit fontScale="92500" lnSpcReduction="10000"/>
          </a:bodyPr>
          <a:lstStyle/>
          <a:p>
            <a:pPr algn="ctr">
              <a:buNone/>
            </a:pPr>
            <a:r>
              <a:rPr lang="en-US" sz="3000" dirty="0" smtClean="0">
                <a:latin typeface="Gill Sans"/>
                <a:cs typeface="Gill Sans"/>
              </a:rPr>
              <a:t>Public Schools vs. Charters</a:t>
            </a:r>
          </a:p>
          <a:p>
            <a:pPr algn="ctr">
              <a:buNone/>
            </a:pPr>
            <a:r>
              <a:rPr lang="en-US" sz="3000" dirty="0" smtClean="0">
                <a:latin typeface="Gill Sans"/>
                <a:cs typeface="Gill Sans"/>
              </a:rPr>
              <a:t> (with respective %</a:t>
            </a:r>
            <a:r>
              <a:rPr lang="en-US" sz="3000" dirty="0" err="1" smtClean="0">
                <a:latin typeface="Gill Sans"/>
                <a:cs typeface="Gill Sans"/>
              </a:rPr>
              <a:t>s</a:t>
            </a:r>
            <a:r>
              <a:rPr lang="en-US" sz="3000" dirty="0" smtClean="0">
                <a:latin typeface="Gill Sans"/>
                <a:cs typeface="Gill Sans"/>
              </a:rPr>
              <a:t> of ELL students given)</a:t>
            </a:r>
          </a:p>
          <a:p>
            <a:pPr algn="ctr">
              <a:buNone/>
            </a:pPr>
            <a:endParaRPr lang="en-US" dirty="0"/>
          </a:p>
        </p:txBody>
      </p:sp>
      <p:pic>
        <p:nvPicPr>
          <p:cNvPr id="5" name="Picture 4"/>
          <p:cNvPicPr>
            <a:picLocks noChangeAspect="1"/>
          </p:cNvPicPr>
          <p:nvPr/>
        </p:nvPicPr>
        <p:blipFill>
          <a:blip r:embed="rId3"/>
          <a:stretch>
            <a:fillRect/>
          </a:stretch>
        </p:blipFill>
        <p:spPr>
          <a:xfrm>
            <a:off x="992830" y="2479167"/>
            <a:ext cx="7158341" cy="39987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39410" y="559242"/>
            <a:ext cx="7865180" cy="707886"/>
          </a:xfrm>
          <a:prstGeom prst="rect">
            <a:avLst/>
          </a:prstGeom>
          <a:noFill/>
        </p:spPr>
        <p:txBody>
          <a:bodyPr wrap="square" rtlCol="0">
            <a:spAutoFit/>
          </a:bodyPr>
          <a:lstStyle/>
          <a:p>
            <a:pPr algn="ctr"/>
            <a:r>
              <a:rPr lang="en-US" sz="4000" dirty="0" smtClean="0">
                <a:latin typeface="Gill Sans"/>
                <a:cs typeface="Gill Sans"/>
              </a:rPr>
              <a:t>Works Cited </a:t>
            </a:r>
            <a:endParaRPr lang="en-US" sz="4000" dirty="0">
              <a:latin typeface="Gill Sans"/>
              <a:cs typeface="Gill Sans"/>
            </a:endParaRPr>
          </a:p>
        </p:txBody>
      </p:sp>
      <p:sp>
        <p:nvSpPr>
          <p:cNvPr id="5" name="TextBox 4"/>
          <p:cNvSpPr txBox="1"/>
          <p:nvPr/>
        </p:nvSpPr>
        <p:spPr>
          <a:xfrm>
            <a:off x="319705" y="1421408"/>
            <a:ext cx="8504590" cy="2308324"/>
          </a:xfrm>
          <a:prstGeom prst="rect">
            <a:avLst/>
          </a:prstGeom>
          <a:noFill/>
        </p:spPr>
        <p:txBody>
          <a:bodyPr wrap="square" rtlCol="0">
            <a:spAutoFit/>
          </a:bodyPr>
          <a:lstStyle/>
          <a:p>
            <a:pPr>
              <a:buFont typeface="Arial"/>
              <a:buChar char="•"/>
            </a:pPr>
            <a:r>
              <a:rPr lang="en-US" dirty="0" smtClean="0"/>
              <a:t> "School and District Profiles," Massachusetts Department of Elementary and Secondary Education (ESE), http://</a:t>
            </a:r>
            <a:r>
              <a:rPr lang="en-US" dirty="0" err="1" smtClean="0"/>
              <a:t>profiles.doe.mass.edu</a:t>
            </a:r>
            <a:r>
              <a:rPr lang="en-US" dirty="0" smtClean="0"/>
              <a:t>/.</a:t>
            </a:r>
          </a:p>
          <a:p>
            <a:endParaRPr lang="en-US" dirty="0" smtClean="0"/>
          </a:p>
          <a:p>
            <a:pPr>
              <a:buFont typeface="Arial"/>
              <a:buChar char="•"/>
            </a:pPr>
            <a:r>
              <a:rPr lang="en-US" dirty="0" smtClean="0"/>
              <a:t> “Fourth Annual Report Card,” The Boston Opportunity Agenda, January 2015, </a:t>
            </a:r>
            <a:r>
              <a:rPr lang="en-US" dirty="0" err="1" smtClean="0"/>
              <a:t>p</a:t>
            </a:r>
            <a:r>
              <a:rPr lang="en-US" dirty="0" smtClean="0"/>
              <a:t>. 17, http://www.tbf.org/tbf/81/~/media/5C473FE62FFB4914A6513139077E2D26.pdf.</a:t>
            </a:r>
          </a:p>
          <a:p>
            <a:endParaRPr lang="en-US" dirty="0" smtClean="0"/>
          </a:p>
          <a:p>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0" y="-1"/>
            <a:ext cx="9144000" cy="1505057"/>
          </a:xfrm>
        </p:spPr>
        <p:txBody>
          <a:bodyPr>
            <a:normAutofit/>
          </a:bodyPr>
          <a:lstStyle/>
          <a:p>
            <a:r>
              <a:rPr lang="en-US" sz="3500" b="1" dirty="0" smtClean="0">
                <a:latin typeface="Gill Sans"/>
                <a:cs typeface="Gill Sans"/>
              </a:rPr>
              <a:t>I: DECLINING ENROLLMENTS: </a:t>
            </a:r>
            <a:br>
              <a:rPr lang="en-US" sz="3500" b="1" dirty="0" smtClean="0">
                <a:latin typeface="Gill Sans"/>
                <a:cs typeface="Gill Sans"/>
              </a:rPr>
            </a:br>
            <a:r>
              <a:rPr lang="en-US" sz="3500" b="1" dirty="0" smtClean="0">
                <a:latin typeface="Gill Sans"/>
                <a:cs typeface="Gill Sans"/>
              </a:rPr>
              <a:t>Where have all the students gone? </a:t>
            </a:r>
            <a:endParaRPr lang="en-US" sz="3500" dirty="0"/>
          </a:p>
        </p:txBody>
      </p:sp>
      <p:sp>
        <p:nvSpPr>
          <p:cNvPr id="8" name="TextBox 7"/>
          <p:cNvSpPr txBox="1"/>
          <p:nvPr/>
        </p:nvSpPr>
        <p:spPr>
          <a:xfrm>
            <a:off x="258694" y="1505056"/>
            <a:ext cx="8725091" cy="707886"/>
          </a:xfrm>
          <a:prstGeom prst="rect">
            <a:avLst/>
          </a:prstGeom>
          <a:noFill/>
        </p:spPr>
        <p:txBody>
          <a:bodyPr wrap="square" rtlCol="0">
            <a:spAutoFit/>
          </a:bodyPr>
          <a:lstStyle/>
          <a:p>
            <a:pPr>
              <a:buFont typeface="Arial"/>
              <a:buChar char="•"/>
            </a:pPr>
            <a:r>
              <a:rPr lang="en-US" dirty="0" smtClean="0"/>
              <a:t> </a:t>
            </a:r>
            <a:r>
              <a:rPr lang="en-US" sz="2200" dirty="0" smtClean="0">
                <a:latin typeface="Gill Sans"/>
                <a:cs typeface="Gill Sans"/>
              </a:rPr>
              <a:t>Brook Charter School</a:t>
            </a:r>
          </a:p>
          <a:p>
            <a:endParaRPr lang="en-US" dirty="0"/>
          </a:p>
        </p:txBody>
      </p:sp>
      <p:sp>
        <p:nvSpPr>
          <p:cNvPr id="11" name="TextBox 10"/>
          <p:cNvSpPr txBox="1"/>
          <p:nvPr/>
        </p:nvSpPr>
        <p:spPr>
          <a:xfrm>
            <a:off x="258694" y="5444070"/>
            <a:ext cx="8725091" cy="1046440"/>
          </a:xfrm>
          <a:prstGeom prst="rect">
            <a:avLst/>
          </a:prstGeom>
          <a:noFill/>
        </p:spPr>
        <p:txBody>
          <a:bodyPr wrap="square" rtlCol="0">
            <a:spAutoFit/>
          </a:bodyPr>
          <a:lstStyle/>
          <a:p>
            <a:pPr algn="ctr"/>
            <a:r>
              <a:rPr lang="en-US" sz="2200" dirty="0" smtClean="0">
                <a:latin typeface="Gill Sans"/>
                <a:cs typeface="Gill Sans"/>
              </a:rPr>
              <a:t>27 students disappeared from the Brooke Charter School over the course of 7 years. Where did they go and why?</a:t>
            </a:r>
            <a:r>
              <a:rPr lang="en-US" sz="2200" dirty="0" smtClean="0">
                <a:solidFill>
                  <a:srgbClr val="390308"/>
                </a:solidFill>
                <a:latin typeface="Gill Sans"/>
                <a:cs typeface="Gill Sans"/>
              </a:rPr>
              <a:t>	</a:t>
            </a:r>
            <a:endParaRPr lang="en-US" sz="2200" dirty="0" smtClean="0">
              <a:latin typeface="Gill Sans"/>
              <a:cs typeface="Gill Sans"/>
            </a:endParaRPr>
          </a:p>
          <a:p>
            <a:endParaRPr lang="en-US" dirty="0"/>
          </a:p>
        </p:txBody>
      </p:sp>
      <p:pic>
        <p:nvPicPr>
          <p:cNvPr id="9" name="Picture 8" descr="Slide1-ZACH.png"/>
          <p:cNvPicPr>
            <a:picLocks noChangeAspect="1"/>
          </p:cNvPicPr>
          <p:nvPr/>
        </p:nvPicPr>
        <p:blipFill>
          <a:blip r:embed="rId3"/>
          <a:stretch>
            <a:fillRect/>
          </a:stretch>
        </p:blipFill>
        <p:spPr>
          <a:xfrm>
            <a:off x="1813929" y="2212942"/>
            <a:ext cx="5667525" cy="30189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6522"/>
            <a:ext cx="8229600" cy="5739641"/>
          </a:xfrm>
        </p:spPr>
        <p:txBody>
          <a:bodyPr>
            <a:normAutofit fontScale="77500" lnSpcReduction="20000"/>
          </a:bodyPr>
          <a:lstStyle/>
          <a:p>
            <a:r>
              <a:rPr lang="en-US" dirty="0" smtClean="0">
                <a:latin typeface="Gill Sans"/>
                <a:cs typeface="Gill Sans"/>
              </a:rPr>
              <a:t>Additional charts illustrating who charters serve, and their financial impact on the public system, can be found in the 2015 publication of the Massachusetts Association of School Committees (MASC): “Who Is Being Served.</a:t>
            </a:r>
            <a:r>
              <a:rPr lang="en-US" baseline="30000" dirty="0" smtClean="0">
                <a:latin typeface="Gill Sans"/>
                <a:cs typeface="Gill Sans"/>
              </a:rPr>
              <a:t>”</a:t>
            </a:r>
          </a:p>
          <a:p>
            <a:endParaRPr lang="en-US" baseline="30000" dirty="0" smtClean="0">
              <a:latin typeface="Chalkboard"/>
              <a:cs typeface="Chalkboard"/>
            </a:endParaRPr>
          </a:p>
          <a:p>
            <a:endParaRPr lang="en-US" baseline="30000" dirty="0" smtClean="0">
              <a:latin typeface="Chalkboard"/>
              <a:cs typeface="Chalkboard"/>
            </a:endParaRPr>
          </a:p>
          <a:p>
            <a:r>
              <a:rPr lang="en-US" dirty="0" smtClean="0">
                <a:ln>
                  <a:solidFill>
                    <a:schemeClr val="tx1"/>
                  </a:solidFill>
                </a:ln>
                <a:latin typeface="Gill Sans"/>
                <a:cs typeface="Gill Sans"/>
                <a:hlinkClick r:id="rId3"/>
              </a:rPr>
              <a:t>http://www.masc.org/images/news/2015/20151013_MASC_Charter-Schools_Who-Is-Being-Served_opt.pdf</a:t>
            </a:r>
            <a:endParaRPr lang="en-US" baseline="30000" dirty="0" smtClean="0">
              <a:ln>
                <a:solidFill>
                  <a:schemeClr val="tx1"/>
                </a:solidFill>
              </a:ln>
              <a:latin typeface="Gill Sans"/>
              <a:cs typeface="Gill Sans"/>
            </a:endParaRPr>
          </a:p>
          <a:p>
            <a:pPr>
              <a:buNone/>
            </a:pPr>
            <a:endParaRPr lang="en-US" baseline="30000" dirty="0" smtClean="0">
              <a:latin typeface="Chalkboard"/>
              <a:cs typeface="Chalkboard"/>
            </a:endParaRPr>
          </a:p>
          <a:p>
            <a:pPr>
              <a:buNone/>
            </a:pPr>
            <a:endParaRPr lang="en-US" baseline="30000" dirty="0" smtClean="0">
              <a:latin typeface="Gill Sans"/>
              <a:cs typeface="Gill Sans"/>
            </a:endParaRPr>
          </a:p>
          <a:p>
            <a:r>
              <a:rPr lang="en-US" dirty="0" smtClean="0">
                <a:latin typeface="Gill Sans"/>
                <a:cs typeface="Gill Sans"/>
              </a:rPr>
              <a:t>For information about the inadequacies of state supervision of Charters and the “waiting list,” see the December 2015 report of State Auditor Suzanne Bump.</a:t>
            </a:r>
          </a:p>
          <a:p>
            <a:endParaRPr lang="en-US" u="sng" baseline="30000" dirty="0" smtClean="0">
              <a:latin typeface="Chalkboard"/>
              <a:cs typeface="Chalkboard"/>
              <a:hlinkClick r:id="rId3"/>
            </a:endParaRPr>
          </a:p>
          <a:p>
            <a:r>
              <a:rPr lang="en-US" u="sng" dirty="0" smtClean="0">
                <a:ln>
                  <a:solidFill>
                    <a:schemeClr val="tx1"/>
                  </a:solidFill>
                </a:ln>
                <a:latin typeface="Chalkboard"/>
                <a:cs typeface="Chalkboard"/>
                <a:hlinkClick r:id="rId3"/>
              </a:rPr>
              <a:t>http://www.mass.gov/auditor/docs/audits/2014/201351533c.pdf</a:t>
            </a:r>
            <a:endParaRPr lang="en-US" dirty="0" smtClean="0">
              <a:ln>
                <a:solidFill>
                  <a:schemeClr val="tx1"/>
                </a:solidFill>
              </a:ln>
              <a:latin typeface="Chalkboard"/>
              <a:cs typeface="Chalkboard"/>
            </a:endParaRP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268822" y="164616"/>
            <a:ext cx="4231858" cy="430887"/>
          </a:xfrm>
          <a:prstGeom prst="rect">
            <a:avLst/>
          </a:prstGeom>
          <a:noFill/>
        </p:spPr>
        <p:txBody>
          <a:bodyPr wrap="square" rtlCol="0">
            <a:spAutoFit/>
          </a:bodyPr>
          <a:lstStyle/>
          <a:p>
            <a:pPr>
              <a:buFont typeface="Arial"/>
              <a:buChar char="•"/>
            </a:pPr>
            <a:r>
              <a:rPr lang="en-US" sz="2200" dirty="0" smtClean="0">
                <a:latin typeface="Gill Sans"/>
                <a:cs typeface="Gill Sans"/>
              </a:rPr>
              <a:t> Boston Renaissance Charter </a:t>
            </a:r>
            <a:endParaRPr lang="en-US" sz="2200" dirty="0">
              <a:latin typeface="Gill Sans"/>
              <a:cs typeface="Gill Sans"/>
            </a:endParaRPr>
          </a:p>
        </p:txBody>
      </p:sp>
      <p:sp>
        <p:nvSpPr>
          <p:cNvPr id="11" name="TextBox 10"/>
          <p:cNvSpPr txBox="1"/>
          <p:nvPr/>
        </p:nvSpPr>
        <p:spPr>
          <a:xfrm>
            <a:off x="5091976" y="1352199"/>
            <a:ext cx="3774220" cy="1200329"/>
          </a:xfrm>
          <a:prstGeom prst="rect">
            <a:avLst/>
          </a:prstGeom>
          <a:noFill/>
        </p:spPr>
        <p:txBody>
          <a:bodyPr wrap="square" rtlCol="0">
            <a:spAutoFit/>
          </a:bodyPr>
          <a:lstStyle/>
          <a:p>
            <a:r>
              <a:rPr lang="en-US" dirty="0" smtClean="0">
                <a:latin typeface="Gill Sans"/>
                <a:cs typeface="Gill Sans"/>
              </a:rPr>
              <a:t>Almost half of students who started at Boston Renaissance Charter in 1</a:t>
            </a:r>
            <a:r>
              <a:rPr lang="en-US" baseline="30000" dirty="0" smtClean="0">
                <a:latin typeface="Gill Sans"/>
                <a:cs typeface="Gill Sans"/>
              </a:rPr>
              <a:t>st </a:t>
            </a:r>
            <a:r>
              <a:rPr lang="en-US" dirty="0" smtClean="0">
                <a:latin typeface="Gill Sans"/>
                <a:cs typeface="Gill Sans"/>
              </a:rPr>
              <a:t>grade were gone by 6</a:t>
            </a:r>
            <a:r>
              <a:rPr lang="en-US" baseline="30000" dirty="0" smtClean="0">
                <a:latin typeface="Gill Sans"/>
                <a:cs typeface="Gill Sans"/>
              </a:rPr>
              <a:t>th</a:t>
            </a:r>
            <a:r>
              <a:rPr lang="en-US" dirty="0" smtClean="0">
                <a:latin typeface="Gill Sans"/>
                <a:cs typeface="Gill Sans"/>
              </a:rPr>
              <a:t> grade.</a:t>
            </a:r>
            <a:endParaRPr lang="en-US" dirty="0" smtClean="0"/>
          </a:p>
          <a:p>
            <a:endParaRPr lang="en-US" dirty="0"/>
          </a:p>
        </p:txBody>
      </p:sp>
      <p:sp>
        <p:nvSpPr>
          <p:cNvPr id="12" name="TextBox 11"/>
          <p:cNvSpPr txBox="1"/>
          <p:nvPr/>
        </p:nvSpPr>
        <p:spPr>
          <a:xfrm>
            <a:off x="268822" y="3492201"/>
            <a:ext cx="4231857" cy="430887"/>
          </a:xfrm>
          <a:prstGeom prst="rect">
            <a:avLst/>
          </a:prstGeom>
          <a:noFill/>
        </p:spPr>
        <p:txBody>
          <a:bodyPr wrap="square" rtlCol="0">
            <a:spAutoFit/>
          </a:bodyPr>
          <a:lstStyle/>
          <a:p>
            <a:pPr>
              <a:buFont typeface="Arial"/>
              <a:buChar char="•"/>
            </a:pPr>
            <a:r>
              <a:rPr lang="en-US" sz="2200" dirty="0" smtClean="0">
                <a:latin typeface="Gill Sans"/>
                <a:cs typeface="Gill Sans"/>
              </a:rPr>
              <a:t> Lowell Community Charter </a:t>
            </a:r>
            <a:endParaRPr lang="en-US" sz="2200" dirty="0">
              <a:latin typeface="Gill Sans"/>
              <a:cs typeface="Gill Sans"/>
            </a:endParaRPr>
          </a:p>
        </p:txBody>
      </p:sp>
      <p:sp>
        <p:nvSpPr>
          <p:cNvPr id="13" name="TextBox 12"/>
          <p:cNvSpPr txBox="1"/>
          <p:nvPr/>
        </p:nvSpPr>
        <p:spPr>
          <a:xfrm>
            <a:off x="5091976" y="4620993"/>
            <a:ext cx="3774220" cy="923330"/>
          </a:xfrm>
          <a:prstGeom prst="rect">
            <a:avLst/>
          </a:prstGeom>
          <a:noFill/>
        </p:spPr>
        <p:txBody>
          <a:bodyPr wrap="square" rtlCol="0">
            <a:spAutoFit/>
          </a:bodyPr>
          <a:lstStyle/>
          <a:p>
            <a:r>
              <a:rPr lang="en-US" dirty="0" smtClean="0"/>
              <a:t>57.4% of students who started at Lowell Community Charter in Kindergarten were gone by 7</a:t>
            </a:r>
            <a:r>
              <a:rPr lang="en-US" baseline="30000" dirty="0" smtClean="0"/>
              <a:t>th</a:t>
            </a:r>
            <a:r>
              <a:rPr lang="en-US" dirty="0" smtClean="0"/>
              <a:t> grade.</a:t>
            </a:r>
            <a:endParaRPr lang="en-US" dirty="0"/>
          </a:p>
        </p:txBody>
      </p:sp>
      <p:pic>
        <p:nvPicPr>
          <p:cNvPr id="14" name="Picture 13" descr="Slide3-ZACH1.png"/>
          <p:cNvPicPr>
            <a:picLocks noChangeAspect="1"/>
          </p:cNvPicPr>
          <p:nvPr/>
        </p:nvPicPr>
        <p:blipFill>
          <a:blip r:embed="rId3"/>
          <a:stretch>
            <a:fillRect/>
          </a:stretch>
        </p:blipFill>
        <p:spPr>
          <a:xfrm>
            <a:off x="268823" y="607262"/>
            <a:ext cx="4399453" cy="2720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descr="Slide3-ZACH2.png"/>
          <p:cNvPicPr>
            <a:picLocks noChangeAspect="1"/>
          </p:cNvPicPr>
          <p:nvPr/>
        </p:nvPicPr>
        <p:blipFill>
          <a:blip r:embed="rId4"/>
          <a:stretch>
            <a:fillRect/>
          </a:stretch>
        </p:blipFill>
        <p:spPr>
          <a:xfrm>
            <a:off x="268822" y="3969461"/>
            <a:ext cx="4590064" cy="26612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246937" y="399781"/>
            <a:ext cx="8701572" cy="430887"/>
          </a:xfrm>
          <a:prstGeom prst="rect">
            <a:avLst/>
          </a:prstGeom>
          <a:noFill/>
        </p:spPr>
        <p:txBody>
          <a:bodyPr wrap="square" rtlCol="0">
            <a:spAutoFit/>
          </a:bodyPr>
          <a:lstStyle/>
          <a:p>
            <a:pPr>
              <a:buFont typeface="Arial"/>
              <a:buChar char="•"/>
            </a:pPr>
            <a:r>
              <a:rPr lang="en-US" sz="2200" dirty="0" smtClean="0">
                <a:latin typeface="Gill Sans"/>
                <a:cs typeface="Gill Sans"/>
              </a:rPr>
              <a:t> </a:t>
            </a:r>
            <a:r>
              <a:rPr lang="en-US" sz="2200" dirty="0" err="1" smtClean="0">
                <a:latin typeface="Gill Sans"/>
                <a:cs typeface="Gill Sans"/>
              </a:rPr>
              <a:t>Mendell</a:t>
            </a:r>
            <a:r>
              <a:rPr lang="en-US" sz="2200" dirty="0" smtClean="0">
                <a:latin typeface="Gill Sans"/>
                <a:cs typeface="Gill Sans"/>
              </a:rPr>
              <a:t> Public Elementary School in Roxbury  </a:t>
            </a:r>
            <a:endParaRPr lang="en-US" sz="2200" dirty="0">
              <a:latin typeface="Gill Sans"/>
              <a:cs typeface="Gill Sans"/>
            </a:endParaRPr>
          </a:p>
        </p:txBody>
      </p:sp>
      <p:sp>
        <p:nvSpPr>
          <p:cNvPr id="8" name="TextBox 7"/>
          <p:cNvSpPr txBox="1"/>
          <p:nvPr/>
        </p:nvSpPr>
        <p:spPr>
          <a:xfrm>
            <a:off x="246937" y="5244180"/>
            <a:ext cx="8701572" cy="1200329"/>
          </a:xfrm>
          <a:prstGeom prst="rect">
            <a:avLst/>
          </a:prstGeom>
          <a:noFill/>
        </p:spPr>
        <p:txBody>
          <a:bodyPr wrap="square" rtlCol="0">
            <a:spAutoFit/>
          </a:bodyPr>
          <a:lstStyle/>
          <a:p>
            <a:pPr algn="ctr"/>
            <a:r>
              <a:rPr lang="en-US" dirty="0" smtClean="0">
                <a:latin typeface="Gill Sans"/>
                <a:cs typeface="Gill Sans"/>
              </a:rPr>
              <a:t>While many Charters have declining enrollments from year to year, the loss of even a few students to charters adversely affects the funding of public schools. Eight students transferring to charters cost the </a:t>
            </a:r>
            <a:r>
              <a:rPr lang="en-US" dirty="0" err="1" smtClean="0">
                <a:latin typeface="Gill Sans"/>
                <a:cs typeface="Gill Sans"/>
              </a:rPr>
              <a:t>Mendell</a:t>
            </a:r>
            <a:r>
              <a:rPr lang="en-US" dirty="0" smtClean="0">
                <a:latin typeface="Gill Sans"/>
                <a:cs typeface="Gill Sans"/>
              </a:rPr>
              <a:t> Elementary School about $60,000, the equivalent of one teacher’s annual salary. </a:t>
            </a:r>
            <a:endParaRPr lang="en-US" dirty="0">
              <a:latin typeface="Gill Sans"/>
              <a:cs typeface="Gill Sans"/>
            </a:endParaRPr>
          </a:p>
        </p:txBody>
      </p:sp>
      <p:pic>
        <p:nvPicPr>
          <p:cNvPr id="5" name="Picture 4" descr="Slide4-ZACH.png"/>
          <p:cNvPicPr>
            <a:picLocks noChangeAspect="1"/>
          </p:cNvPicPr>
          <p:nvPr/>
        </p:nvPicPr>
        <p:blipFill>
          <a:blip r:embed="rId3"/>
          <a:stretch>
            <a:fillRect/>
          </a:stretch>
        </p:blipFill>
        <p:spPr>
          <a:xfrm>
            <a:off x="1161288" y="1152519"/>
            <a:ext cx="6821424" cy="37063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0" y="0"/>
            <a:ext cx="9143999" cy="1169551"/>
          </a:xfrm>
          <a:prstGeom prst="rect">
            <a:avLst/>
          </a:prstGeom>
          <a:noFill/>
        </p:spPr>
        <p:txBody>
          <a:bodyPr wrap="square" rtlCol="0">
            <a:spAutoFit/>
          </a:bodyPr>
          <a:lstStyle/>
          <a:p>
            <a:pPr algn="ctr"/>
            <a:r>
              <a:rPr lang="en-US" sz="3500" b="1" dirty="0" smtClean="0">
                <a:latin typeface="Gill Sans"/>
                <a:cs typeface="Gill Sans"/>
              </a:rPr>
              <a:t>II: SUSPENSIONS: The Prelude to Charter School Enrollment Attrition </a:t>
            </a:r>
            <a:endParaRPr lang="en-US" sz="3500" b="1" dirty="0">
              <a:latin typeface="Gill Sans"/>
              <a:cs typeface="Gill Sans"/>
            </a:endParaRPr>
          </a:p>
        </p:txBody>
      </p:sp>
      <p:sp>
        <p:nvSpPr>
          <p:cNvPr id="10" name="TextBox 9"/>
          <p:cNvSpPr txBox="1"/>
          <p:nvPr/>
        </p:nvSpPr>
        <p:spPr>
          <a:xfrm>
            <a:off x="223418" y="1169551"/>
            <a:ext cx="3268969" cy="430887"/>
          </a:xfrm>
          <a:prstGeom prst="rect">
            <a:avLst/>
          </a:prstGeom>
          <a:noFill/>
        </p:spPr>
        <p:txBody>
          <a:bodyPr wrap="square" rtlCol="0">
            <a:spAutoFit/>
          </a:bodyPr>
          <a:lstStyle/>
          <a:p>
            <a:pPr>
              <a:buFont typeface="Arial"/>
              <a:buChar char="•"/>
            </a:pPr>
            <a:r>
              <a:rPr lang="en-US" sz="2200" dirty="0" smtClean="0">
                <a:latin typeface="Gill Sans"/>
                <a:cs typeface="Gill Sans"/>
              </a:rPr>
              <a:t> Brooke Charter School</a:t>
            </a:r>
            <a:endParaRPr lang="en-US" sz="2200" dirty="0">
              <a:latin typeface="Gill Sans"/>
              <a:cs typeface="Gill Sans"/>
            </a:endParaRPr>
          </a:p>
        </p:txBody>
      </p:sp>
      <p:sp>
        <p:nvSpPr>
          <p:cNvPr id="11" name="TextBox 10"/>
          <p:cNvSpPr txBox="1"/>
          <p:nvPr/>
        </p:nvSpPr>
        <p:spPr>
          <a:xfrm>
            <a:off x="223418" y="5973193"/>
            <a:ext cx="8595743" cy="646331"/>
          </a:xfrm>
          <a:prstGeom prst="rect">
            <a:avLst/>
          </a:prstGeom>
          <a:noFill/>
        </p:spPr>
        <p:txBody>
          <a:bodyPr wrap="square" rtlCol="0">
            <a:spAutoFit/>
          </a:bodyPr>
          <a:lstStyle/>
          <a:p>
            <a:pPr algn="ctr"/>
            <a:r>
              <a:rPr lang="en-US" dirty="0" smtClean="0">
                <a:latin typeface="Gill Sans"/>
                <a:cs typeface="Gill Sans"/>
              </a:rPr>
              <a:t>The average percentage of out-of-school suspensions in Massachusetts in 2013 was 4.3%. Brooke’s out-of- school suspension rate was 24.2% -- 58.3% for students with disabilities. </a:t>
            </a:r>
            <a:endParaRPr lang="en-US" dirty="0">
              <a:latin typeface="Gill Sans"/>
              <a:cs typeface="Gill Sans"/>
            </a:endParaRPr>
          </a:p>
        </p:txBody>
      </p:sp>
      <p:pic>
        <p:nvPicPr>
          <p:cNvPr id="6" name="Picture 5" descr="Slide5- ZACH.png"/>
          <p:cNvPicPr>
            <a:picLocks noChangeAspect="1"/>
          </p:cNvPicPr>
          <p:nvPr/>
        </p:nvPicPr>
        <p:blipFill>
          <a:blip r:embed="rId3"/>
          <a:stretch>
            <a:fillRect/>
          </a:stretch>
        </p:blipFill>
        <p:spPr>
          <a:xfrm>
            <a:off x="827372" y="1777836"/>
            <a:ext cx="7392086" cy="41953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93972" y="423296"/>
            <a:ext cx="8619260" cy="430887"/>
          </a:xfrm>
          <a:prstGeom prst="rect">
            <a:avLst/>
          </a:prstGeom>
          <a:noFill/>
        </p:spPr>
        <p:txBody>
          <a:bodyPr wrap="square" rtlCol="0">
            <a:spAutoFit/>
          </a:bodyPr>
          <a:lstStyle/>
          <a:p>
            <a:pPr>
              <a:buFont typeface="Arial"/>
              <a:buChar char="•"/>
            </a:pPr>
            <a:r>
              <a:rPr lang="en-US" sz="2200" dirty="0" smtClean="0">
                <a:latin typeface="Gill Sans"/>
                <a:cs typeface="Gill Sans"/>
              </a:rPr>
              <a:t> City on a Hill Charter </a:t>
            </a:r>
            <a:endParaRPr lang="en-US" sz="2200" dirty="0">
              <a:latin typeface="Gill Sans"/>
              <a:cs typeface="Gill Sans"/>
            </a:endParaRPr>
          </a:p>
        </p:txBody>
      </p:sp>
      <p:sp>
        <p:nvSpPr>
          <p:cNvPr id="7" name="TextBox 6"/>
          <p:cNvSpPr txBox="1"/>
          <p:nvPr/>
        </p:nvSpPr>
        <p:spPr>
          <a:xfrm>
            <a:off x="293972" y="5491103"/>
            <a:ext cx="8619260" cy="923330"/>
          </a:xfrm>
          <a:prstGeom prst="rect">
            <a:avLst/>
          </a:prstGeom>
          <a:noFill/>
        </p:spPr>
        <p:txBody>
          <a:bodyPr wrap="square" rtlCol="0">
            <a:spAutoFit/>
          </a:bodyPr>
          <a:lstStyle/>
          <a:p>
            <a:pPr algn="ctr"/>
            <a:r>
              <a:rPr lang="en-US" dirty="0" smtClean="0">
                <a:latin typeface="Gill Sans"/>
                <a:cs typeface="Gill Sans"/>
              </a:rPr>
              <a:t>The percent of out-of-school suspensions at City on a Hill Charter, Circuit St., Roxbury, was higher (often by a significant amount) than the Massachusetts average every year from 2003 to 2014. </a:t>
            </a:r>
            <a:endParaRPr lang="en-US" dirty="0">
              <a:latin typeface="Gill Sans"/>
              <a:cs typeface="Gill Sans"/>
            </a:endParaRPr>
          </a:p>
        </p:txBody>
      </p:sp>
      <p:pic>
        <p:nvPicPr>
          <p:cNvPr id="5" name="Picture 4" descr="Slide6- ZACH.png"/>
          <p:cNvPicPr>
            <a:picLocks noChangeAspect="1"/>
          </p:cNvPicPr>
          <p:nvPr/>
        </p:nvPicPr>
        <p:blipFill>
          <a:blip r:embed="rId3"/>
          <a:stretch>
            <a:fillRect/>
          </a:stretch>
        </p:blipFill>
        <p:spPr>
          <a:xfrm>
            <a:off x="865632" y="1039322"/>
            <a:ext cx="7412736" cy="41208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0693"/>
            <a:ext cx="8229600" cy="561176"/>
          </a:xfrm>
        </p:spPr>
        <p:txBody>
          <a:bodyPr>
            <a:normAutofit fontScale="25000" lnSpcReduction="20000"/>
          </a:bodyPr>
          <a:lstStyle/>
          <a:p>
            <a:r>
              <a:rPr lang="en-US" sz="8800" dirty="0" smtClean="0">
                <a:latin typeface="Gill Sans"/>
                <a:cs typeface="Gill Sans"/>
              </a:rPr>
              <a:t>Roxbury Preparatory Charter</a:t>
            </a:r>
          </a:p>
          <a:p>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1500" dirty="0" smtClean="0">
              <a:solidFill>
                <a:srgbClr val="FF0000"/>
              </a:solidFill>
            </a:endParaRPr>
          </a:p>
          <a:p>
            <a:pPr>
              <a:buNone/>
            </a:pPr>
            <a:endParaRPr lang="en-US" sz="1500" dirty="0" smtClean="0">
              <a:solidFill>
                <a:srgbClr val="FF0000"/>
              </a:solidFill>
            </a:endParaRPr>
          </a:p>
          <a:p>
            <a:pPr>
              <a:buNone/>
            </a:pPr>
            <a:endParaRPr lang="en-US" sz="1600" dirty="0" smtClean="0">
              <a:solidFill>
                <a:srgbClr val="390308"/>
              </a:solidFill>
              <a:latin typeface="Chalkboard"/>
              <a:cs typeface="Chalkboard"/>
            </a:endParaRPr>
          </a:p>
          <a:p>
            <a:pPr>
              <a:buNone/>
            </a:pPr>
            <a:r>
              <a:rPr lang="en-US" sz="1600" dirty="0" smtClean="0">
                <a:solidFill>
                  <a:srgbClr val="390308"/>
                </a:solidFill>
                <a:latin typeface="Chalkboard"/>
                <a:cs typeface="Chalkboard"/>
              </a:rPr>
              <a:t>	</a:t>
            </a:r>
            <a:endParaRPr lang="en-US" sz="1600" dirty="0">
              <a:solidFill>
                <a:srgbClr val="390308"/>
              </a:solidFill>
              <a:latin typeface="Chalkboard"/>
              <a:cs typeface="Chalkboard"/>
            </a:endParaRPr>
          </a:p>
        </p:txBody>
      </p:sp>
      <p:sp>
        <p:nvSpPr>
          <p:cNvPr id="5" name="TextBox 4"/>
          <p:cNvSpPr txBox="1"/>
          <p:nvPr/>
        </p:nvSpPr>
        <p:spPr>
          <a:xfrm>
            <a:off x="457200" y="5538136"/>
            <a:ext cx="8229600" cy="923330"/>
          </a:xfrm>
          <a:prstGeom prst="rect">
            <a:avLst/>
          </a:prstGeom>
          <a:noFill/>
        </p:spPr>
        <p:txBody>
          <a:bodyPr wrap="square" rtlCol="0">
            <a:spAutoFit/>
          </a:bodyPr>
          <a:lstStyle/>
          <a:p>
            <a:pPr algn="ctr"/>
            <a:r>
              <a:rPr lang="en-US" dirty="0" smtClean="0">
                <a:latin typeface="Gill Sans"/>
                <a:cs typeface="Gill Sans"/>
              </a:rPr>
              <a:t>What happens to those students on the days that they aren’t allowed in school? What about their families? Why are students at charter schools getting suspended at such high rates? </a:t>
            </a:r>
            <a:endParaRPr lang="en-US" dirty="0">
              <a:latin typeface="Gill Sans"/>
              <a:cs typeface="Gill Sans"/>
            </a:endParaRPr>
          </a:p>
        </p:txBody>
      </p:sp>
      <p:pic>
        <p:nvPicPr>
          <p:cNvPr id="6" name="Picture 5" descr="Slide7-ZACH.png"/>
          <p:cNvPicPr>
            <a:picLocks noChangeAspect="1"/>
          </p:cNvPicPr>
          <p:nvPr/>
        </p:nvPicPr>
        <p:blipFill>
          <a:blip r:embed="rId3"/>
          <a:stretch>
            <a:fillRect/>
          </a:stretch>
        </p:blipFill>
        <p:spPr>
          <a:xfrm>
            <a:off x="1048544" y="881869"/>
            <a:ext cx="7088601" cy="4452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0" y="176374"/>
            <a:ext cx="9144000" cy="1231106"/>
          </a:xfrm>
          <a:prstGeom prst="rect">
            <a:avLst/>
          </a:prstGeom>
          <a:noFill/>
        </p:spPr>
        <p:txBody>
          <a:bodyPr wrap="square" rtlCol="0">
            <a:spAutoFit/>
          </a:bodyPr>
          <a:lstStyle/>
          <a:p>
            <a:pPr algn="ctr"/>
            <a:r>
              <a:rPr lang="en-US" sz="3700" b="1" dirty="0" smtClean="0">
                <a:latin typeface="Gill Sans"/>
                <a:cs typeface="Gill Sans"/>
              </a:rPr>
              <a:t>III: THE IMPACT OF ATTRITION ON MCAS SCORES</a:t>
            </a:r>
            <a:endParaRPr lang="en-US" sz="3700" b="1" dirty="0">
              <a:latin typeface="Gill Sans"/>
              <a:cs typeface="Gill Sans"/>
            </a:endParaRPr>
          </a:p>
        </p:txBody>
      </p:sp>
      <p:sp>
        <p:nvSpPr>
          <p:cNvPr id="7" name="TextBox 6"/>
          <p:cNvSpPr txBox="1"/>
          <p:nvPr/>
        </p:nvSpPr>
        <p:spPr>
          <a:xfrm>
            <a:off x="576185" y="1646154"/>
            <a:ext cx="8078352" cy="3934410"/>
          </a:xfrm>
          <a:prstGeom prst="rect">
            <a:avLst/>
          </a:prstGeom>
          <a:noFill/>
        </p:spPr>
        <p:txBody>
          <a:bodyPr wrap="square" rtlCol="0">
            <a:spAutoFit/>
          </a:bodyPr>
          <a:lstStyle/>
          <a:p>
            <a:pPr algn="ctr">
              <a:lnSpc>
                <a:spcPct val="150000"/>
              </a:lnSpc>
            </a:pPr>
            <a:r>
              <a:rPr lang="en-US" sz="2800" dirty="0" smtClean="0">
                <a:latin typeface="Gill Sans"/>
                <a:cs typeface="Gill Sans"/>
              </a:rPr>
              <a:t>As less capable or less compliant students are pushed out and counseled out, or as parents pull their children out, many charter class enrollments get smaller from year to year. This dynamic contributes to a higher average MCAS score among the smaller cohort that remains. </a:t>
            </a:r>
            <a:endParaRPr lang="en-US" sz="2800" dirty="0">
              <a:latin typeface="Gill Sans"/>
              <a:cs typeface="Gill Sans"/>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972" y="199890"/>
            <a:ext cx="5667781" cy="599671"/>
          </a:xfrm>
        </p:spPr>
        <p:txBody>
          <a:bodyPr>
            <a:normAutofit fontScale="25000" lnSpcReduction="20000"/>
          </a:bodyPr>
          <a:lstStyle/>
          <a:p>
            <a:r>
              <a:rPr lang="en-US" sz="8800" dirty="0" smtClean="0">
                <a:latin typeface="Gill Sans"/>
                <a:cs typeface="Gill Sans"/>
              </a:rPr>
              <a:t>Academy of the Pacific Rim Charter</a:t>
            </a:r>
          </a:p>
          <a:p>
            <a:pPr algn="ctr">
              <a:buNone/>
            </a:pPr>
            <a:endParaRPr lang="en-US" sz="1300" dirty="0" smtClean="0">
              <a:solidFill>
                <a:schemeClr val="bg1"/>
              </a:solidFill>
            </a:endParaRPr>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r>
              <a:rPr lang="en-US" sz="1500" dirty="0" smtClean="0">
                <a:solidFill>
                  <a:srgbClr val="FF0000"/>
                </a:solidFill>
              </a:rPr>
              <a:t>	</a:t>
            </a:r>
          </a:p>
          <a:p>
            <a:pPr>
              <a:buNone/>
            </a:pPr>
            <a:endParaRPr lang="en-US" sz="1500" dirty="0" smtClean="0">
              <a:solidFill>
                <a:srgbClr val="FF0000"/>
              </a:solidFill>
              <a:latin typeface="Chalkboard"/>
              <a:cs typeface="Chalkboard"/>
            </a:endParaRPr>
          </a:p>
        </p:txBody>
      </p:sp>
      <p:sp>
        <p:nvSpPr>
          <p:cNvPr id="4" name="TextBox 3"/>
          <p:cNvSpPr txBox="1"/>
          <p:nvPr/>
        </p:nvSpPr>
        <p:spPr>
          <a:xfrm>
            <a:off x="293972" y="5479344"/>
            <a:ext cx="8548707" cy="923330"/>
          </a:xfrm>
          <a:prstGeom prst="rect">
            <a:avLst/>
          </a:prstGeom>
          <a:noFill/>
        </p:spPr>
        <p:txBody>
          <a:bodyPr wrap="square" rtlCol="0">
            <a:spAutoFit/>
          </a:bodyPr>
          <a:lstStyle/>
          <a:p>
            <a:pPr algn="ctr"/>
            <a:r>
              <a:rPr lang="en-US" dirty="0" smtClean="0">
                <a:latin typeface="Gill Sans"/>
                <a:cs typeface="Gill Sans"/>
              </a:rPr>
              <a:t>Over a 6-year period, 63% of the population of students left the Academy of the Pacific Rim Charter.  As the student population dropped, the MCAS English and MCAS Math scores went up. </a:t>
            </a:r>
            <a:endParaRPr lang="en-US" dirty="0">
              <a:latin typeface="Gill Sans"/>
              <a:cs typeface="Gill Sans"/>
            </a:endParaRPr>
          </a:p>
        </p:txBody>
      </p:sp>
      <p:pic>
        <p:nvPicPr>
          <p:cNvPr id="6" name="Picture 5" descr="Slide9 - ZACH.png"/>
          <p:cNvPicPr>
            <a:picLocks noChangeAspect="1"/>
          </p:cNvPicPr>
          <p:nvPr/>
        </p:nvPicPr>
        <p:blipFill>
          <a:blip r:embed="rId3"/>
          <a:stretch>
            <a:fillRect/>
          </a:stretch>
        </p:blipFill>
        <p:spPr>
          <a:xfrm>
            <a:off x="864462" y="649221"/>
            <a:ext cx="7272684" cy="45832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6350</TotalTime>
  <Words>899</Words>
  <Application>Microsoft Macintosh PowerPoint</Application>
  <PresentationFormat>On-screen Show (4:3)</PresentationFormat>
  <Paragraphs>109</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EXAMINING  ‘THE CHARTER SCHOOL MIRACLE’  What the Data Shows          </vt:lpstr>
      <vt:lpstr>I: DECLINING ENROLLMENTS:  Where have all the students gone?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 COLLEGE GRADUATION RATES:  Public School vs. Charter Students </vt:lpstr>
      <vt:lpstr>VI: COLLEGE ATTENDENCE RATES  FOR GRADUATES:</vt:lpstr>
      <vt:lpstr>PowerPoint Presentation</vt:lpstr>
      <vt:lpstr>PowerPoint Presentation</vt:lpstr>
    </vt:vector>
  </TitlesOfParts>
  <Company>Brookline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EXAMINING  ‘THE CHARTER SCHOOL MIRACLE’ What the Data Shows </dc:title>
  <dc:creator>Katie Solomon</dc:creator>
  <cp:lastModifiedBy>Lisa Guisbond</cp:lastModifiedBy>
  <cp:revision>127</cp:revision>
  <dcterms:created xsi:type="dcterms:W3CDTF">2016-03-02T17:10:23Z</dcterms:created>
  <dcterms:modified xsi:type="dcterms:W3CDTF">2016-03-03T20:25:02Z</dcterms:modified>
</cp:coreProperties>
</file>